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1" r:id="rId5"/>
    <p:sldId id="257" r:id="rId6"/>
    <p:sldId id="260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2FF"/>
    <a:srgbClr val="009AFF"/>
    <a:srgbClr val="249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0231" autoAdjust="0"/>
  </p:normalViewPr>
  <p:slideViewPr>
    <p:cSldViewPr snapToGrid="0" snapToObjects="1" showGuides="1">
      <p:cViewPr varScale="1">
        <p:scale>
          <a:sx n="66" d="100"/>
          <a:sy n="66" d="100"/>
        </p:scale>
        <p:origin x="-1506" y="-108"/>
      </p:cViewPr>
      <p:guideLst>
        <p:guide orient="horz" pos="2160"/>
        <p:guide pos="3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77619-899B-4058-BB4F-AFD29C0C0A2E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7A132-F29C-47A7-95D1-1F7B666B8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300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C1D4-1EF8-45A3-9B85-9EF9A6CB331B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CA598-CE3F-4BD0-A551-FB4B3636F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02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9D3EC-C127-4074-80C4-6475218FD34E}" type="slidenum">
              <a:rPr lang="en-GB"/>
              <a:pPr/>
              <a:t>2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457200"/>
            <a:endParaRPr lang="en-GB" sz="1000" baseline="0" dirty="0" smtClean="0"/>
          </a:p>
          <a:p>
            <a:pPr marL="342900" indent="-342900" defTabSz="457200"/>
            <a:endParaRPr 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9D3EC-C127-4074-80C4-6475218FD34E}" type="slidenum">
              <a:rPr lang="en-GB"/>
              <a:pPr/>
              <a:t>3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457200"/>
            <a:endParaRPr 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0360" y="5172563"/>
            <a:ext cx="7772400" cy="749868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012E7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0360" y="5922430"/>
            <a:ext cx="6894512" cy="6562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rgbClr val="158DDE"/>
                </a:solidFill>
                <a:latin typeface="Arial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4" name="Picture 3" descr="2-x-bigg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906" y="2245001"/>
            <a:ext cx="7772400" cy="1182803"/>
          </a:xfrm>
        </p:spPr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906" y="3438134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158DD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1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2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8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8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7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1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-page-graphi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7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0360" y="5172563"/>
            <a:ext cx="7772400" cy="749868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012E7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0360" y="5922430"/>
            <a:ext cx="6894512" cy="6562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rgbClr val="158DDE"/>
                </a:solidFill>
                <a:latin typeface="Arial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5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9906" y="697544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906" y="1840544"/>
            <a:ext cx="8394376" cy="471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 descr="slide-top-bar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7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4" r:id="rId4"/>
    <p:sldLayoutId id="2147483672" r:id="rId5"/>
    <p:sldLayoutId id="214748367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12E7F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cc-adaptation-in-UK-seafood" TargetMode="External"/><Relationship Id="rId2" Type="http://schemas.openxmlformats.org/officeDocument/2006/relationships/hyperlink" Target="http://www.seafish.org/responsible-sourcing/climate-impact/climate-change-adap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gus.garrett@seafish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360" y="2483907"/>
            <a:ext cx="7772400" cy="749868"/>
          </a:xfrm>
        </p:spPr>
        <p:txBody>
          <a:bodyPr>
            <a:no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Climate change adaptation </a:t>
            </a:r>
            <a:r>
              <a:rPr lang="en-GB" i="1" dirty="0" smtClean="0">
                <a:solidFill>
                  <a:schemeClr val="bg1"/>
                </a:solidFill>
              </a:rPr>
              <a:t>in </a:t>
            </a:r>
            <a:r>
              <a:rPr lang="en-GB" i="1" dirty="0">
                <a:solidFill>
                  <a:schemeClr val="bg1"/>
                </a:solidFill>
              </a:rPr>
              <a:t>UK seafood </a:t>
            </a:r>
            <a:r>
              <a:rPr lang="en-GB" i="1" dirty="0" smtClean="0">
                <a:solidFill>
                  <a:schemeClr val="bg1"/>
                </a:solidFill>
              </a:rPr>
              <a:t/>
            </a:r>
            <a:br>
              <a:rPr lang="en-GB" i="1" dirty="0" smtClean="0">
                <a:solidFill>
                  <a:schemeClr val="bg1"/>
                </a:solidFill>
              </a:rPr>
            </a:br>
            <a:r>
              <a:rPr lang="en-GB" sz="1400" i="1" dirty="0" smtClean="0">
                <a:solidFill>
                  <a:schemeClr val="bg1"/>
                </a:solidFill>
              </a:rPr>
              <a:t/>
            </a:r>
            <a:br>
              <a:rPr lang="en-GB" sz="1400" i="1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Oceans Day at COP21</a:t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4 December 2015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0360" y="5594878"/>
            <a:ext cx="6894512" cy="656285"/>
          </a:xfrm>
        </p:spPr>
        <p:txBody>
          <a:bodyPr>
            <a:noAutofit/>
          </a:bodyPr>
          <a:lstStyle/>
          <a:p>
            <a:r>
              <a:rPr lang="en-US" altLang="en-US" sz="1800" dirty="0" smtClean="0"/>
              <a:t>Dr. Angus </a:t>
            </a:r>
            <a:r>
              <a:rPr lang="en-US" altLang="en-US" sz="1800" dirty="0"/>
              <a:t>Garrett, Head of Horizon Scanning &amp; Long Term Issues</a:t>
            </a:r>
          </a:p>
          <a:p>
            <a:r>
              <a:rPr lang="en-US" altLang="en-US" sz="1800" dirty="0" smtClean="0"/>
              <a:t>Seafish, UK</a:t>
            </a:r>
            <a:endParaRPr lang="en-US" altLang="en-US" sz="1800" dirty="0"/>
          </a:p>
          <a:p>
            <a:endParaRPr lang="en-US" altLang="en-U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273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:\General\Angus images - 130912\BSI conference\LR_24698_9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10273710" cy="6886353"/>
          </a:xfrm>
          <a:prstGeom prst="rect">
            <a:avLst/>
          </a:prstGeom>
          <a:noFill/>
        </p:spPr>
      </p:pic>
      <p:pic>
        <p:nvPicPr>
          <p:cNvPr id="1026" name="Picture 2" descr="W:\General\Angus images - 130912\BSI conference\LR_24621_0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01632" y="0"/>
            <a:ext cx="10524930" cy="6858000"/>
          </a:xfrm>
          <a:prstGeom prst="rect">
            <a:avLst/>
          </a:prstGeom>
          <a:noFill/>
        </p:spPr>
      </p:pic>
      <p:pic>
        <p:nvPicPr>
          <p:cNvPr id="4" name="Picture 5" descr="W:\General\Angus images - 130912\BSI conference\LR_24698_94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791200" y="0"/>
            <a:ext cx="10287000" cy="6858000"/>
          </a:xfrm>
          <a:prstGeom prst="rect">
            <a:avLst/>
          </a:prstGeom>
          <a:noFill/>
        </p:spPr>
      </p:pic>
      <p:sp>
        <p:nvSpPr>
          <p:cNvPr id="595970" name="Text Box 2"/>
          <p:cNvSpPr txBox="1">
            <a:spLocks noChangeArrowheads="1"/>
          </p:cNvSpPr>
          <p:nvPr/>
        </p:nvSpPr>
        <p:spPr bwMode="auto">
          <a:xfrm>
            <a:off x="573088" y="3283080"/>
            <a:ext cx="8570912" cy="15204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457200"/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X</a:t>
            </a:r>
          </a:p>
          <a:p>
            <a:pPr marL="342900" indent="-342900" defTabSz="457200"/>
            <a:endParaRPr lang="en-GB" sz="1600" b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defTabSz="457200"/>
            <a:endParaRPr lang="en-GB" sz="1600" b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defTabSz="457200"/>
            <a:endParaRPr lang="en-GB" sz="1600" b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defTabSz="457200"/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x</a:t>
            </a:r>
            <a:endParaRPr lang="en-US" sz="1600" b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3" descr="W:\General\Angus images - 130912\BSI conference\LR_SCALLOPSMALLAI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526426" y="0"/>
            <a:ext cx="1035947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0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1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219200"/>
          </a:xfrm>
          <a:noFill/>
          <a:ln/>
        </p:spPr>
        <p:txBody>
          <a:bodyPr/>
          <a:lstStyle/>
          <a:p>
            <a:r>
              <a:rPr lang="en-GB" sz="2900" kern="1200" dirty="0" smtClean="0"/>
              <a:t>Industry landscape – diversity and dynamism</a:t>
            </a:r>
          </a:p>
        </p:txBody>
      </p:sp>
      <p:pic>
        <p:nvPicPr>
          <p:cNvPr id="2" name="Picture 2" descr="W:\General\Angus images - 130912\BSI conference\LR_iStock_000008533543_Full(Striped_Mackerel_Indian_Mackerel_RASTRELLIGER_KANAGURTA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48088" y="-2117725"/>
            <a:ext cx="16641763" cy="11095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9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world map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1891"/>
            <a:ext cx="9144000" cy="45605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223237" y="2445538"/>
            <a:ext cx="231205" cy="239671"/>
          </a:xfrm>
          <a:prstGeom prst="ellipse">
            <a:avLst/>
          </a:prstGeom>
          <a:solidFill>
            <a:srgbClr val="FF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64250" y="2282132"/>
            <a:ext cx="231205" cy="23967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49117" y="4745085"/>
            <a:ext cx="231205" cy="239671"/>
          </a:xfrm>
          <a:prstGeom prst="ellipse">
            <a:avLst/>
          </a:prstGeom>
          <a:solidFill>
            <a:srgbClr val="FF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46089" y="2373087"/>
            <a:ext cx="231205" cy="239671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246684" y="2006965"/>
            <a:ext cx="231205" cy="239671"/>
          </a:xfrm>
          <a:prstGeom prst="ellipse">
            <a:avLst/>
          </a:prstGeom>
          <a:solidFill>
            <a:srgbClr val="FF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613117" y="3492018"/>
            <a:ext cx="231205" cy="23967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05397" y="3696911"/>
            <a:ext cx="231205" cy="23967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476717" y="4829751"/>
            <a:ext cx="231205" cy="23967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61364" y="1818158"/>
            <a:ext cx="231205" cy="23967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271497" y="3735011"/>
            <a:ext cx="231205" cy="23967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121877" y="3704531"/>
            <a:ext cx="231205" cy="23967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055459" y="1970558"/>
            <a:ext cx="231205" cy="23967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102077" y="3301518"/>
            <a:ext cx="231205" cy="23967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787877" y="2638578"/>
            <a:ext cx="231205" cy="23967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473677" y="2135658"/>
            <a:ext cx="231205" cy="23967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344224" y="4447904"/>
            <a:ext cx="231205" cy="239671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991957" y="2159365"/>
            <a:ext cx="231205" cy="239671"/>
          </a:xfrm>
          <a:prstGeom prst="ellipse">
            <a:avLst/>
          </a:prstGeom>
          <a:solidFill>
            <a:srgbClr val="FF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Geneva" pitchFamily="116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906" y="634537"/>
            <a:ext cx="7772400" cy="1182803"/>
          </a:xfrm>
        </p:spPr>
        <p:txBody>
          <a:bodyPr/>
          <a:lstStyle/>
          <a:p>
            <a:r>
              <a:rPr lang="en-GB" dirty="0" smtClean="0"/>
              <a:t>Summary points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906" y="1622950"/>
            <a:ext cx="8061706" cy="1752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Wild </a:t>
            </a:r>
            <a:r>
              <a:rPr lang="en-GB" sz="2000" dirty="0"/>
              <a:t>capture </a:t>
            </a:r>
            <a:r>
              <a:rPr lang="en-GB" sz="2000" dirty="0" smtClean="0"/>
              <a:t>seafood: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1600" dirty="0" smtClean="0"/>
              <a:t>An important resource, global </a:t>
            </a:r>
            <a:r>
              <a:rPr lang="en-GB" sz="1600" dirty="0"/>
              <a:t>and local</a:t>
            </a:r>
            <a:r>
              <a:rPr lang="en-GB" sz="1600" dirty="0" smtClean="0"/>
              <a:t>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Climate change a strategic challenge: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ea level rise, storms and waves, temperature change, ocean acidification, changes in terrestrial rainfall.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Working with industry </a:t>
            </a:r>
            <a:r>
              <a:rPr lang="en-GB" sz="2000" dirty="0" smtClean="0"/>
              <a:t>and experts to </a:t>
            </a:r>
            <a:r>
              <a:rPr lang="en-GB" sz="2000" dirty="0" smtClean="0"/>
              <a:t>develop a managed adaptive approach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Combining scientific </a:t>
            </a:r>
            <a:r>
              <a:rPr lang="en-GB" sz="2000" u="sng" dirty="0" smtClean="0"/>
              <a:t>evidence</a:t>
            </a:r>
            <a:r>
              <a:rPr lang="en-GB" sz="2000" dirty="0" smtClean="0"/>
              <a:t> with industry </a:t>
            </a:r>
            <a:r>
              <a:rPr lang="en-GB" sz="2000" u="sng" dirty="0" smtClean="0"/>
              <a:t>experience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Taking </a:t>
            </a:r>
            <a:r>
              <a:rPr lang="en-GB" sz="2000" dirty="0"/>
              <a:t>a broad view </a:t>
            </a:r>
            <a:r>
              <a:rPr lang="en-GB" sz="2000" dirty="0" smtClean="0"/>
              <a:t>of </a:t>
            </a:r>
            <a:r>
              <a:rPr lang="en-GB" sz="2000" dirty="0"/>
              <a:t>food system landscape (not </a:t>
            </a:r>
            <a:r>
              <a:rPr lang="en-GB" sz="2000" dirty="0" smtClean="0"/>
              <a:t>single </a:t>
            </a:r>
            <a:r>
              <a:rPr lang="en-GB" sz="2000" dirty="0"/>
              <a:t>nation</a:t>
            </a:r>
            <a:r>
              <a:rPr lang="en-GB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Identifying opportunities as well as threats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Adaptation requires </a:t>
            </a:r>
            <a:r>
              <a:rPr lang="en-GB" sz="2000" dirty="0"/>
              <a:t>specific action in oceans </a:t>
            </a:r>
            <a:r>
              <a:rPr lang="en-GB" sz="2000" u="sng" dirty="0"/>
              <a:t>and </a:t>
            </a:r>
            <a:r>
              <a:rPr lang="en-GB" sz="2000" u="sng" dirty="0" smtClean="0"/>
              <a:t>beyond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1600" dirty="0" smtClean="0"/>
              <a:t>Review of key resources, fisheries governance, also onshore infrastructure, seafood marketing, requirement for well-functioning markets, etc.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1600" dirty="0" smtClean="0"/>
              <a:t>Ongoing </a:t>
            </a:r>
            <a:r>
              <a:rPr lang="en-GB" sz="1600" dirty="0"/>
              <a:t>monitoring/feedback, linking various actors, </a:t>
            </a:r>
            <a:r>
              <a:rPr lang="en-GB" sz="1600" dirty="0" smtClean="0"/>
              <a:t>etc.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1600" dirty="0" smtClean="0"/>
              <a:t>Some responses already underway, others require closer collaboration.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6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906" y="716425"/>
            <a:ext cx="7772400" cy="1182803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906" y="1704838"/>
            <a:ext cx="8061706" cy="1752600"/>
          </a:xfrm>
        </p:spPr>
        <p:txBody>
          <a:bodyPr>
            <a:noAutofit/>
          </a:bodyPr>
          <a:lstStyle/>
          <a:p>
            <a:pPr algn="ctr"/>
            <a:endParaRPr lang="en-GB" sz="2000" dirty="0" smtClean="0"/>
          </a:p>
          <a:p>
            <a:endParaRPr lang="en-GB" sz="2000" dirty="0" smtClean="0"/>
          </a:p>
          <a:p>
            <a:r>
              <a:rPr lang="en-GB" sz="2400" i="1" dirty="0" smtClean="0"/>
              <a:t>Adaptation is already happening, how can we improve it?</a:t>
            </a:r>
            <a:endParaRPr lang="en-GB" sz="2400" i="1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Further information:</a:t>
            </a:r>
          </a:p>
          <a:p>
            <a:endParaRPr lang="en-GB" sz="2000" dirty="0" smtClean="0">
              <a:hlinkClick r:id="rId2"/>
            </a:endParaRPr>
          </a:p>
          <a:p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tinyurl.com/cc-adaptation-in-UK-seafood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/>
              <a:t>Angus </a:t>
            </a:r>
            <a:r>
              <a:rPr lang="en-GB" sz="2000" dirty="0" smtClean="0"/>
              <a:t>Garrett, </a:t>
            </a:r>
            <a:r>
              <a:rPr lang="en-GB" sz="2000" dirty="0" smtClean="0">
                <a:hlinkClick r:id="rId4"/>
              </a:rPr>
              <a:t>angus.garrett@seafish.co.uk</a:t>
            </a:r>
            <a:endParaRPr lang="en-GB" sz="2000" dirty="0" smtClean="0"/>
          </a:p>
          <a:p>
            <a:r>
              <a:rPr lang="en-GB" sz="2000" dirty="0" smtClean="0"/>
              <a:t>Seafish, UNITED KINGDOM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948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11F55"/>
      </a:dk2>
      <a:lt2>
        <a:srgbClr val="EEECE1"/>
      </a:lt2>
      <a:accent1>
        <a:srgbClr val="158DD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>
          <a:defRPr sz="2800" dirty="0" smtClean="0">
            <a:solidFill>
              <a:srgbClr val="18A2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182</Words>
  <Application>Microsoft Office PowerPoint</Application>
  <PresentationFormat>On-screen Show (4:3)</PresentationFormat>
  <Paragraphs>39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Climate change adaptation in UK seafood   Oceans Day at COP21 4 December 2015</vt:lpstr>
      <vt:lpstr>PowerPoint Presentation</vt:lpstr>
      <vt:lpstr>Industry landscape – diversity and dynamism</vt:lpstr>
      <vt:lpstr>PowerPoint Presentation</vt:lpstr>
      <vt:lpstr>Summary points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Here</dc:creator>
  <cp:lastModifiedBy>Angus Garrett</cp:lastModifiedBy>
  <cp:revision>44</cp:revision>
  <cp:lastPrinted>2015-12-02T15:41:04Z</cp:lastPrinted>
  <dcterms:created xsi:type="dcterms:W3CDTF">2014-09-22T10:51:21Z</dcterms:created>
  <dcterms:modified xsi:type="dcterms:W3CDTF">2015-12-03T10:16:09Z</dcterms:modified>
</cp:coreProperties>
</file>